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13:23:20.86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3838 1,'-12'5,"0"0,0 1,0 0,-5 5,-31 16,-147 55,-74 15,186-68,-48 15,-3-6,0-6,-2-5,-1-7,-1-5,-58-5,-310-16,116-1,230 6,-181 4,313 0,1 2,1 1,-1 1,1 2,0 0,-1 2,-46 16,40-14,1 1,0 2,1 1,-3 4,-7 3,-36 15,65-32,-1 0,1 1,0 0,0 1,1 0,0 1,1 0,-6 8,0 1,1 0,1 1,1 0,-8 19,17-27,0 0,1 0,-2 11,0-5,5-49,-1-3,-1 1,-2-1,-2-1,0-6,-1-37,7-8,0 174,2 60,-2-145,1 1,-1-1,1 1,0-1,0 1,0-1,0 1,1-1,0 0,-1 1,1-1,0 0,1 0,-1-1,0 1,1 0,0-1,-1 1,1-1,0 0,0 0,0 0,1-1,-1 1,0-1,1 1,-1-1,1 0,-1 0,1-1,0 1,16 2,0-1,1 0,-1-2,1 0,4-2,3 0,178-4,-177 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16:28:39.24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15047 4819,'-1'-4,"0"0,0 0,0 0,0 0,-1 0,0 0,0 0,-1 0,1 0,-1 1,0-1,-1 1,1-1,-3-1,-12-10,-1 1,-13-8,3 3,-287-198,247 175,-3 2,-3 2,-63-23,9 14,-2 4,-135-30,-5 15,-11 6,121 25,-2 5,0 5,-58 4,-824 10,531 7,-863 11,-57-20,1261-2,1-6,1-5,0-6,3-6,-103-30,46-1,4-7,5-7,-113-56,-169-99,18 7,-19 19,154 86,-62-4,-363-76,757 195,-550-143,419 103,3-6,-118-55,-319-168,-45-54,526 272,3-4,3-2,2-5,57 40,2-1,1-1,1 0,3-2,0-1,3 0,1-1,3-1,-8-17,21 37,0-1,1 1,1 0,1-1,0 1,1-1,1 1,0-1,1 0,1 1,0-1,2 1,0 0,0 0,2 0,0 0,1 0,0 1,1 0,1 0,0 1,1 0,1 0,0 0,0 1,4-1,18-13,2 1,1 1,1 2,1 1,16-5,73-25,9 3,-120 39,145-44,2 4,3 6,2 6,2 5,2 6,21 3,36 4,2 8,94 9,-281 2,-1 1,1 2,-1 1,0 2,167 44,-125-30,1-2,61 7,-41-15,0-4,56-3,217-6,-275-1,58 1,162-5,-312 4,0 0,1 0,-1-1,0 0,-1 0,1-1,8-4,-16 6,0-1,0 1,0-1,-1 0,1-1,-1 1,0 0,0-1,0 1,0-1,0 0,-1 1,0-1,0 0,0 0,0 0,0 0,-1-1,0 1,0 0,0-1,0 0,0-1,0-1,0 1,0-1,-1 1,-1-1,1 1,-1-1,0 0,-1 1,1 0,-2-1,1 1,-1 0,0 0,0 0,-1 0,1 0,-2 0,1 1,-1 0,0-1,0 1,0 1,-1-1,1 0,-1 1,-1 0,1 0,-4-1,-4-1,1 0,-1 1,0 0,-1 0,1 1,-1 1,0 0,0 0,0 1,0 1,0 0,-2 0,8 4,16 2,19 5,-25-11,30 9,0 0,1-2,29 4,-25-5,-1 1,-1 1,1 2,-21-5,-1 0,0 1,-1 1,0 0,0 0,-1 0,9 9,26 16,-40-29,-1 1,0-1,0 1,0 0,0 1,-1-1,0 0,0 2,-3-5,0 0,-1 0,1 0,-1 0,0 0,1 0,-1 0,0 0,0 0,0 0,0 0,0 0,0 0,0 0,0 0,-1 0,1 0,0-1,-1 1,0 1,0-1,-1 1,1-1,-1 0,1 0,-1 0,0 0,0 0,1 0,-1 0,0 0,0 0,0-1,-1 1,1-1,0 1,0-1,-1 1,-51 12,0 1,1 3,1 1,1 3,1 0,2 3,1 1,1 1,-40 31,53-31,10-5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13:26:01.90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1,'5'4,"1"1,0-1,0 0,0-1,0 1,1-1,2 0,8 5,87 40,82 41,-158-74,1-2,0 0,1-3,0 0,0-2,27 4,180 37,-155-32,-1 5,-1 2,-1 5,25 14,-73-31,-1 2,0 1,-1 1,7 7,-28-17,0 0,0 1,0 0,-1 0,0 1,0 0,-1 1,0-1,-1 1,0 0,0 0,-1 1,0-1,0 1,1 8,37 217,-22-110,-13-96,1 0,2 0,1-1,11 21,14 34,-24-31,-12-50,1 1,-1-1,0 0,0 1,-1-1,1 0,0 1,-1-1,0 0,0 1,1-2,0-1,-1 1,1 0,0-1,-1 1,1-1,-1 1,1-1,-1 1,1-1,-1 1,1-1,-1 1,0-1,1 0,-1 1,1-1,-1 0,0 0,0 1,1-1,-1 0,0 0,1 0,-1 0,0 0,1 0,-1 0,0 0,0 0,-3-2,0 1,-1-1,1 0,0 0,0 0,0-1,1 1,-1-1,0 0,1 0,-3-3,-8-7,-4-1,-39-32,2-2,49 43,1 0,0-1,1 0,-1 0,1 0,0-1,-2-4,5 10,1 0,-1-1,0 1,1 0,-1-1,1 1,0 0,-1-1,1 1,0-1,0 1,0-1,0 1,0 0,0-1,0 1,0-1,1 1,-1-1,1 1,-1 0,1-1,-1 1,1 0,0 0,0-1,-1 1,1 0,0 0,0 0,0 0,0 0,0 0,1 0,-1 0,0 1,0-1,1 0,-1 1,0-1,1 1,3-3,1 2,0-1,0 1,0 0,0 0,0 0,0 1,0 0,0 0,0 1,0 0,0 0,0 0,0 0,0 1,0 0,-1 1,1-1,-1 1,1 0,2 3,0-1,0 1,-1 0,0 1,0 0,0 0,-1 0,0 1,-1 0,0 0,0 0,-1 1,0-1,2 5,2 10,1 0,2 0,0-1,1-1,2 0,5 7,43 59,-62-87,0 0,0 1,0-1,0 0,0 0,1 1,-1-1,0 0,0 0,0 0,1 0,-1 1,0-1,0 0,1 0,-1 0,0 0,0 0,1 0,-1 0,0 0,0 0,1 0,-1 0,0 0,0 0,1 0,-1 0,0 0,0 0,1 0,-1 0,0 0,0 0,1 0,-1 0,0 0,0 0,1-1,-1 1,0 0,0 0,7-14,-3-20,-4 34,2-46,-3-25,-1 32,2-1,3-13,-1 44,-1 2,1-1,1 0,-1 0,1 1,4-7,4-8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13:26:55.99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60,'4'1,"0"0,0 0,-1 0,1 1,-1 0,1 0,-1 0,0 0,0 0,0 1,0 0,0-1,1 3,13 10,28 12,0-1,1-2,2-2,33 10,204 57,-168-58,1-6,1-4,66 0,-80-12,6 1,18-4,-4-10,-1-4,0-7,-1-4,-1-6,78-28,-25 3,2 8,2 7,2 8,5 8,-53 9,271-15,-310 18,39-10,44-3,145-9,-28 3,58 11,2060 18,-2293-4,1 6,-1 6,-1 4,112 30,356 99,-240-60,-209-51,327 91,-420-108,-1 2,-1 2,-1 2,0 2,-2 1,-1 2,-1 2,-2 1,-1 2,-1 1,-2 2,-1 1,16 28,-8-2,-4 2,-2 1,-3 2,-3 1,10 46,-28-92,1-1,1-1,0 0,6 8,-10-19,-5-7,0-1,0 1,0 0,0 0,0 0,0 0,-1 0,1 0,-1 0,1 0,-1 0,0 0,0 0,0 0,0 0,0 0,0-1,-1-1,0 1,1 0,-1-1,0 1,1 0,-1-1,0 1,0-1,0 1,0-1,0 0,1 1,-1-1,0 0,0 1,0-1,0 0,0 0,0 0,0 0,0 0,0 0,0 0,0 0,0-1,0 1,0 0,0 0,1-1,-1 1,0-1,0 1,-9-2,0-1,0 0,0-1,1 0,0 0,0-1,0 0,0-1,1 0,-1 0,2-1,-1 0,1 0,0-1,0 0,1 0,0 0,0-2,2 3,-1 0,-1 0,1 0,-1 1,0 0,0 0,-1 1,32 45,-12-23,0-1,2-1,0 0,0-1,2 0,0-2,9 6,-20-15,0 0,0 0,-1-1,2 0,-1-1,0 1,0-1,0 0,1-1,-1 0,4 0,-7 0,-1 0,1-1,-1 1,1-1,-1 1,1-1,-1 0,0 0,1 0,-1-1,0 1,0 0,0-1,0 1,0-1,0 0,0 0,-1 0,1 0,-1 0,1 0,-1 0,0 0,0-1,0 1,0 0,0-1,0 1,-1-1,1 1,3-22,-1 0,-2 0,0 0,-1 0,-3-11,1 9,1 0,2 1,0-1,5-19,-1 19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13:56:01.799"/>
    </inkml:context>
    <inkml:brush xml:id="br0">
      <inkml:brushProperty name="width" value="0.07056" units="cm"/>
      <inkml:brushProperty name="height" value="0.07056" units="cm"/>
      <inkml:brushProperty name="ignorePressure" value="1"/>
    </inkml:brush>
  </inkml:definitions>
  <inkml:trace contextRef="#ctx0" brushRef="#br0">5580 4334,'-1'-4,"0"-1,0 1,0 0,0-1,-1 1,1 0,-1 0,0 0,-1 0,1 0,-1 0,1 1,-1-1,0 1,-1 0,1 0,0 0,-1 0,-3-2,-12-8,0 2,-1-1,-8-2,21 11,-34-15,-1 2,0 2,-1 1,-1 3,1 1,-1 2,-1 2,-8 2,-52-8,49 4,-30 1,62 3,0 0,1-2,0 0,0-2,0-1,1 0,-12-7,-54-19,-45-17,64 23,-10 1,57 20,-10-2,0-2,0 0,1-2,0-2,-19-13,32 18,1 1,-1 1,-1 0,1 2,-17-4,13 3,-1 0,1-2,-19-10,39 18,-53-28,0-4,3-1,-26-23,75 55,0-1,1 1,-1 0,1-1,-1 1,1-1,0 0,0 0,0 0,1 0,-1 0,1 0,-1 0,1-1,0 1,0 0,0-1,1 1,0-1,-1 1,1-1,0 1,0-2,2-2,1 0,-1 0,1 0,0 0,0 1,1 0,0-1,0 1,0 1,4-4,58-86,-29 39,-9 15,1-2,21-23,-40 53,2 1,0 1,0 0,1 0,0 1,1 1,1-1,50-28,-34 18,1 1,0 3,2 0,0 2,2 1,-24 10,-1-1,0 0,1-1,-1 0,-1 0,1-1,-1-1,0 1,-1-2,1 1,-1-2,-1 1,0-1,0 0,-1-1,0 0,0 0,-1 0,5-11,-5 4,-1 0,-1 1,0-1,-1-1,-1 1,-1 0,0-4,-2-39,-4-24,4 68,0 1,0 0,-1 0,-1 0,-1 0,0 0,-1 0,-1 0,2 7,0-1,-1 1,0 0,0 1,-1-1,0 1,-1 0,1 1,-1 0,-1 0,1 0,-3 0,-67-40,50 31,1 0,1-2,-11-9,12 5,-6-5,-1 0,-1 2,-2 1,0 2,-9-2,-18-10,2-3,2-2,-19-18,-44-30,-209-120,-46-6,299 170,19 8,-17-4,53 29,1 1,-2 0,1 2,-1 0,-15-1,-82-6,35 4,-4-4,-120-28,-187-32,-165-18,496 79,1-3,-50-20,-121-55,187 71,0-2,1-3,1-1,-2-5,33 20,1 0,0-1,0 0,1-1,1-1,0 0,0 0,2-1,-1 0,2-1,0 0,1-1,0 1,0-5,-6-27,3-1,1 0,3 0,2 0,2-1,2-14,1 410,1-135,-3-365,2-177,-1 324,1-1,-1 1,1-1,0 1,1-1,0 1,0 0,0 0,0 0,1 0,0 0,1-1,-1 4,-1 1,0-1,1 1,0-1,-1 1,1 0,0 0,0 0,0 1,0-1,0 1,1-1,-1 1,0 0,1 0,-1 1,1-1,-1 1,1 0,-1-1,1 2,-1-1,2 0,19 3,1 1,-1 1,0 1,-1 1,2 1,40 17,11 9,-12-2,-40-18,0-2,1-1,0-1,5 0,44 9,-49-11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14:14:26.89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2177,'3'-3,"1"0,0 0,0 1,0 0,1 0,-1 0,0 0,1 1,-1 0,5-1,17-6,23-13,1 3,0 2,23-4,-25 10,0-3,12-7,-38 12,-1-1,0-1,-1-1,0-1,17-13,-27 16,0-1,-1 1,0-2,0 0,-2 0,1 0,-1-1,-1 0,0 0,-1 0,0-1,2-8,5-23,-2-1,-1-1,-3-1,8-115,-7 0,-10-79,1 45,2 187,-1-32,2 0,1 1,3-1,1 0,2 0,72-262,-77 294,-1 0,2 0,-1 0,1 0,1 0,0 1,0 0,0 0,1 0,0 1,1 0,0 0,0 0,0 1,1 0,0 1,0 0,0 0,1 0,0 1,-1 0,1 1,1 0,-1 1,0 0,1 0,3 0,93 0,22 4,-10 1,-141-3,0-2,1 0,-1-2,1 0,-18-6,26 5,1 0,0 0,0-1,1-1,-1 0,1 0,1-2,0 1,0-1,0-1,10 9,0 0,0 1,1-1,-1 0,0 1,0-1,1 0,-1 0,1 0,-1 1,1-1,-1 0,1 0,-1 0,1 0,0 0,-1 0,1 0,0 0,0 0,0 0,0 0,0 0,0 0,0-1,0 2,1-1,0 0,-1 0,1 1,0-1,0 1,0-1,-1 0,1 1,0 0,0-1,0 1,0-1,0 1,0 0,0 0,0 0,0-1,0 1,0 0,9 0,0 0,0 0,0 1,5 1,-1 1,0 1,1 0,-2 1,1 1,0 0,-1 1,0 0,-1 1,0 0,0 1,-1 1,0 0,5 6,-14-15,-1 1,1 0,-1-1,0 1,0 0,1 0,-1 0,0 0,-1 0,1 0,0 0,-1 0,1 0,-1 0,1 0,-1 1,0-1,0 0,0 0,0 0,0 1,-1-1,1 0,-1 0,1 0,-1 0,0 0,0 0,0 0,0 0,0 0,0 0,-1-1,1 1,-1 0,1-1,-1 1,1-1,-2 1,-8 7,-1 0,0-1,0 0,0-1,-10 3,12-5,-50 18,49-20,0 0,1 1,-1 0,1 1,0 0,0 1,-3 2,-6 10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14:17:32.276"/>
    </inkml:context>
    <inkml:brush xml:id="br0">
      <inkml:brushProperty name="width" value="0.14111" units="cm"/>
      <inkml:brushProperty name="height" value="0.14111" units="cm"/>
      <inkml:brushProperty name="color" value="#00B050"/>
      <inkml:brushProperty name="ignorePressure" value="1"/>
    </inkml:brush>
  </inkml:definitions>
  <inkml:trace contextRef="#ctx0" brushRef="#br0">5580 4334,'-1'-4,"0"-1,0 1,0 0,0-1,-1 1,1 0,-1 0,0 0,-1 0,1 0,-1 0,1 1,-1-1,0 1,-1 0,1 0,0 0,-1 0,-3-2,-12-8,0 2,-1-1,-8-2,21 11,-34-15,-1 2,0 2,-1 1,-1 3,1 1,-1 2,-1 2,-8 2,-52-8,49 4,-30 1,62 3,0 0,1-2,0 0,0-2,0-1,1 0,-12-7,-54-19,-45-17,64 23,-10 1,57 20,-10-2,0-2,0 0,1-2,0-2,-19-13,32 18,1 1,-1 1,-1 0,1 2,-17-4,13 3,-1 0,1-2,-19-10,39 18,-53-28,0-4,3-1,-26-23,75 55,0-1,1 1,-1 0,1-1,-1 1,1-1,0 0,0 0,0 0,1 0,-1 0,1 0,-1 0,1-1,0 1,0 0,0-1,1 1,0-1,-1 1,1-1,0 1,0-2,2-2,1 0,-1 0,1 0,0 0,0 1,1 0,0-1,0 1,0 1,4-4,58-86,-29 39,-9 15,1-2,21-23,-40 53,2 1,0 1,0 0,1 0,0 1,1 1,1-1,50-28,-34 18,1 1,0 3,2 0,0 2,2 1,-24 10,-1-1,0 0,1-1,-1 0,-1 0,1-1,-1-1,0 1,-1-2,1 1,-1-2,-1 1,0-1,0 0,-1-1,0 0,0 0,-1 0,5-11,-5 4,-1 0,-1 1,0-1,-1-1,-1 1,-1 0,0-4,-2-39,-4-24,4 68,0 1,0 0,-1 0,-1 0,-1 0,0 0,-1 0,-1 0,2 7,0-1,-1 1,0 0,0 1,-1-1,0 1,-1 0,1 1,-1 0,-1 0,1 0,-3 0,-67-40,50 31,1 0,1-2,-11-9,12 5,-6-5,-1 0,-1 2,-2 1,0 2,-9-2,-18-10,2-3,2-2,-19-18,-44-30,-209-120,-46-6,299 170,19 8,-17-4,53 29,1 1,-2 0,1 2,-1 0,-15-1,-82-6,35 4,-4-4,-120-28,-187-32,-165-18,496 79,1-3,-50-20,-121-55,187 71,0-2,1-3,1-1,-2-5,33 20,1 0,0-1,0 0,1-1,1-1,0 0,0 0,2-1,-1 0,2-1,0 0,1-1,0 1,0-5,-6-27,3-1,1 0,3 0,2 0,2-1,2-14,1 410,1-135,-3-365,2-177,-1 324,1-1,-1 1,1-1,0 1,1-1,0 1,0 0,0 0,0 0,1 0,0 0,1-1,-1 4,-1 1,0-1,1 1,0-1,-1 1,1 0,0 0,0 0,0 1,0-1,0 1,1-1,-1 1,0 0,1 0,-1 1,1-1,-1 1,1 0,-1-1,1 2,-1-1,2 0,19 3,1 1,-1 1,0 1,-1 1,2 1,40 17,11 9,-12-2,-40-18,0-2,1-1,0-1,5 0,44 9,-49-11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16:05:40.35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1051 2031,'1'-49,"1"21,-2 1,-2-1,0 0,-2-4,2 24,0 0,0 0,0 0,-1 1,0-1,-1 1,0 0,0 0,0 0,-1 1,0-1,0 1,-1 0,1 1,-1-1,-4-1,-90-58,68 46,1-1,1-2,-24-21,22 10,0-2,2-1,2-2,1-1,-19-38,-24-57,-4-28,54 118,8 10,0 0,2-1,2 0,1-5,-2-4,-2 1,-6-15,-6-13,4-2,2 0,4-1,-2-51,14 112,-2 0,1 0,-2 1,1 0,-2 0,0 0,0 0,-1 0,0 1,-1 0,-7-8,13 18,1 0,-1 0,0 0,0 0,0 0,0 0,0 0,0 0,0 0,0 0,-1 1,1-1,0 0,0 1,-1-1,1 1,0 0,-1-1,1 1,-1 0,2 0,-1 0,0 1,0-1,0 0,1 1,-1-1,0 1,0-1,1 1,-1-1,0 1,1-1,-1 1,1 0,-1-1,1 1,-1 0,1-1,-1 1,1 0,0 0,-1 0,1 0,-3 7,1 0,0 0,1 0,-1 1,1 6,-22 337,21-320,2-7,-2 1,-1 0,-1-1,-2 0,-4 14,-17 55,25-92,1-7,-2-23,2-35,3-18,3 0,5 0,14-59,43-88,-67 227,1-5,1 0,0 0,-1 1,2-1,-1 1,2-3,-3 7,-1 0,1 0,-1 0,1 0,0 1,0-1,-1 0,1 0,0 1,0-1,0 0,0 1,0-1,0 1,0-1,0 1,0 0,0-1,0 1,0 0,0 0,0 0,0 0,1 0,-1 0,0 0,0 0,0 0,0 0,0 1,0-1,0 0,0 1,0-1,0 1,0-1,0 1,28 16,-1 1,15 12,-17-11,1 0,2-2,0-1,70 28,-58-27,-2 1,0 2,0 1,22 19,-24-9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16:06:52.74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2075 1,'-537'0,"501"1,0 2,-1 2,1 1,1 2,-15 5,-60 24,-2 5,39-14,50-20,-32 12,1 2,-44 26,-76 44,164-85,-1 1,1 0,0 0,1 1,0 0,-3 4,-18 17,-3 2,0 1,2 1,-12 20,36-42,0 1,1 0,1 0,-1 0,2 1,0 0,0 2,-16 49,9-38,-1-1,-1 0,-2-1,0-1,-1 0,-2-1,-1 0,0-2,-1 0,-2-2,0 0,-3 1,23-19,1 0,-1 1,1-1,-1 0,0 0,0 0,0-1,1 1,-1 0,0-1,0 1,0-1,0 1,0-1,0 0,0 0,0 0,0 0,0 0,0 0,-1-1,1 0,1 0,-1 0,0 0,1 0,-1 0,1-1,-1 1,1 0,0-1,-1 1,1-1,0 0,0 1,0-1,0 0,1 0,-1 1,0-1,-2-8,1 0,-1-1,2 1,-1 0,2-1,-1 1,2-8,0-11,3 0,5-25,-7 45,0-1,1 1,0 0,0 0,1 0,0 0,1 1,0 0,0 0,2-2,-7 10,0-1,1 1,-1 0,0-1,1 1,-1 0,0-1,1 1,-1 0,0-1,1 1,-1 0,0 0,1-1,-1 1,1 0,-1 0,1 0,-1 0,0 0,1-1,-1 1,1 0,-1 0,1 0,-1 0,1 0,-1 1,1-1,-1 0,0 0,1 0,-1 0,1 0,-1 1,1-1,8 18,-3 24,-5 144,-1-183,0 0,0-1,1 1,-1 0,1-1,-1 1,1-1,0 1,0-1,0 1,0-1,1 2,-1-3,0 0,0 0,1 0,-1-1,0 1,0 0,0-1,1 1,-1-1,0 1,1-1,-1 1,0-1,1 0,-1 0,0 0,1 0,-1 0,1 0,-1 0,0 0,1 0,-1-1,0 1,2-1,33-9,0-1,9-6,43-14,-53 20,-9 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16:09:04.156"/>
    </inkml:context>
    <inkml:brush xml:id="br0">
      <inkml:brushProperty name="width" value="0.14111" units="cm"/>
      <inkml:brushProperty name="height" value="0.14111" units="cm"/>
      <inkml:brushProperty name="color" value="#00B050"/>
      <inkml:brushProperty name="ignorePressure" value="1"/>
    </inkml:brush>
  </inkml:definitions>
  <inkml:trace contextRef="#ctx0" brushRef="#br0">5580 4334,'-1'-4,"0"-1,0 1,0 0,0-1,-1 1,1 0,-1 0,0 0,-1 0,1 0,-1 0,1 1,-1-1,0 1,-1 0,1 0,0 0,-1 0,-3-2,-12-8,0 2,-1-1,-8-2,21 11,-34-15,-1 2,0 2,-1 1,-1 3,1 1,-1 2,-1 2,-8 2,-52-8,49 4,-30 1,62 3,0 0,1-2,0 0,0-2,0-1,1 0,-12-7,-54-19,-45-17,64 23,-10 1,57 20,-10-2,0-2,0 0,1-2,0-2,-19-13,32 18,1 1,-1 1,-1 0,1 2,-17-4,13 3,-1 0,1-2,-19-10,39 18,-53-28,0-4,3-1,-26-23,75 55,0-1,1 1,-1 0,1-1,-1 1,1-1,0 0,0 0,0 0,1 0,-1 0,1 0,-1 0,1-1,0 1,0 0,0-1,1 1,0-1,-1 1,1-1,0 1,0-2,2-2,1 0,-1 0,1 0,0 0,0 1,1 0,0-1,0 1,0 1,4-4,58-86,-29 39,-9 15,1-2,21-23,-40 53,2 1,0 1,0 0,1 0,0 1,1 1,1-1,50-28,-34 18,1 1,0 3,2 0,0 2,2 1,-24 10,-1-1,0 0,1-1,-1 0,-1 0,1-1,-1-1,0 1,-1-2,1 1,-1-2,-1 1,0-1,0 0,-1-1,0 0,0 0,-1 0,5-11,-5 4,-1 0,-1 1,0-1,-1-1,-1 1,-1 0,0-4,-2-39,-4-24,4 68,0 1,0 0,-1 0,-1 0,-1 0,0 0,-1 0,-1 0,2 7,0-1,-1 1,0 0,0 1,-1-1,0 1,-1 0,1 1,-1 0,-1 0,1 0,-3 0,-67-40,50 31,1 0,1-2,-11-9,12 5,-6-5,-1 0,-1 2,-2 1,0 2,-9-2,-18-10,2-3,2-2,-19-18,-44-30,-209-120,-46-6,299 170,19 8,-17-4,53 29,1 1,-2 0,1 2,-1 0,-15-1,-82-6,35 4,-4-4,-120-28,-187-32,-165-18,496 79,1-3,-50-20,-121-55,187 71,0-2,1-3,1-1,-2-5,33 20,1 0,0-1,0 0,1-1,1-1,0 0,0 0,2-1,-1 0,2-1,0 0,1-1,0 1,0-5,-6-27,3-1,1 0,3 0,2 0,2-1,2-14,1 410,1-135,-3-365,2-177,-1 324,1-1,-1 1,1-1,0 1,1-1,0 1,0 0,0 0,0 0,1 0,0 0,1-1,-1 4,-1 1,0-1,1 1,0-1,-1 1,1 0,0 0,0 0,0 1,0-1,0 1,1-1,-1 1,0 0,1 0,-1 1,1-1,-1 1,1 0,-1-1,1 2,-1-1,2 0,19 3,1 1,-1 1,0 1,-1 1,2 1,40 17,11 9,-12-2,-40-18,0-2,1-1,0-1,5 0,44 9,-49-11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D37F4-5478-4409-81AE-797EB361C2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947FAE-69CC-4293-95F8-D417F24A7E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DA765-4B24-4345-B07A-DA0D9CA84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B934-F228-40F0-A023-DFDC08D22ED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10C2C6-A108-4881-A7B8-681C69340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8FD10A-817E-4818-938C-EF86E9CF3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766F2-3D54-423F-993B-23EF327A5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152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4F354-4A1E-4483-BFE0-7229587C7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3EEDBA-364A-4BBA-8707-9B48D8654D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6C21BA-1666-482F-A1F5-D423C0BD9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B934-F228-40F0-A023-DFDC08D22ED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0F1AC-B85C-42C3-B432-B857B4D98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F9125-7BD7-4930-A1DB-CDCE1B930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766F2-3D54-423F-993B-23EF327A5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72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3907AE-A628-43BC-957F-C384D0ADAA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6FEA8F-0876-46AB-9BB3-CFE08F929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5E4F8-BDAD-4E81-9243-5E6AF9009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B934-F228-40F0-A023-DFDC08D22ED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3A9A3-A28D-4F86-9990-20E6DF811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1BEA4-B7DC-448C-BF69-E57A2E418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766F2-3D54-423F-993B-23EF327A5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6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E513A-A0BB-48BC-B608-B3747945D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E5A6D-B000-4F75-919B-C5EC8E10F1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E12A7-B1DC-429F-945E-CFB048A57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B934-F228-40F0-A023-DFDC08D22ED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F4B6D9-3BDE-47B8-8817-0A5C890A2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756D43-245F-40D9-BF5D-DC39D77F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766F2-3D54-423F-993B-23EF327A5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140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4AD89-4999-4D63-A549-0DF9CEE10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56B5A-E245-402A-BB23-0F6EAF98CA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9779E5-D20B-473E-A8C6-38DD3AE75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B934-F228-40F0-A023-DFDC08D22ED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1A898-C6F8-40EF-8FD2-552FD5CCA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976E0F-C13B-422B-AE36-82B118C01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766F2-3D54-423F-993B-23EF327A5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134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9E479-B4B5-4CC2-910A-FCC5F49E1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A354B-1871-4A1E-9449-C8D126E6A8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010065-AE3A-40EB-8B80-DC769E957E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F10BCC-DEF8-4281-AC4C-D248AD5F4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B934-F228-40F0-A023-DFDC08D22ED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A71F50-2AFD-4AF4-BA17-F460D506F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B0B846-E0A6-418D-AF3F-54D8B6A9F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766F2-3D54-423F-993B-23EF327A5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33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7E3C2-8893-4FAB-B33C-5CC51529F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15D89D-2392-4AE0-9B31-3C7DD578E6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9E7ED2-894B-4F22-BDD4-FC0206382B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F92A92-CBB5-467E-ACDA-087C4B0185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FB6536-E567-4EC9-A966-912338039E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E5508E-3C4D-488F-B29B-C123DC115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B934-F228-40F0-A023-DFDC08D22ED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CCD866-6470-43E6-92C9-495D1E09B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3C68A6-7A61-4FA3-96E6-2AC109D3A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766F2-3D54-423F-993B-23EF327A5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36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2C71-7D36-4E58-BE4C-8825F92AE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862309-AD6A-4BAA-B193-D3C589717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B934-F228-40F0-A023-DFDC08D22ED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D95546-ACA7-470B-A86B-EF41D8D2E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FF4B3A-D82D-419C-9CCC-EA5A02C37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766F2-3D54-423F-993B-23EF327A5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82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7D3040-25F0-4FA7-BD52-156453E0B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B934-F228-40F0-A023-DFDC08D22ED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014827-837E-4C1B-B6CE-20FD8A49A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8F4666-86F2-4E16-8327-FB80B79BF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766F2-3D54-423F-993B-23EF327A5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413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5C397-C8A0-4095-B1C4-1ABF29113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4311E-188B-4CEE-9718-192B33174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1A8758-FEAC-4549-AA8F-B202776B4A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E2FE06-2F8F-4030-9109-23E6BA648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B934-F228-40F0-A023-DFDC08D22ED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1DD9D3-20E8-4E16-A2DC-A8EBE4E75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2C49B0-3FBF-404F-B8EE-98AD15600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766F2-3D54-423F-993B-23EF327A5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345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2E36C-ED18-49A3-9851-2C470EC25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4A7091-6C58-400E-99DD-F4A156897A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C7FC7F-9D3D-40C8-8300-4672FCA4BC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AEAC12-D1D5-471D-8653-F83A121D0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B934-F228-40F0-A023-DFDC08D22ED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5EDC22-CB52-4535-B9E9-611FBBE82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8117FD-7645-4A3F-844F-F2A9B0C1B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766F2-3D54-423F-993B-23EF327A5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679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D5DABF-89CB-4737-9510-201767CD3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055219-9674-4D0B-9BBF-2F2DD65BC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5A6F7-A540-4BD7-97E7-D073223198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4B934-F228-40F0-A023-DFDC08D22ED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CE449-6917-49A4-8302-7497C8289C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47D5D-AD8A-438B-982C-28ADB518E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766F2-3D54-423F-993B-23EF327A5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623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wmf"/><Relationship Id="rId18" Type="http://schemas.openxmlformats.org/officeDocument/2006/relationships/customXml" Target="../ink/ink1.xml"/><Relationship Id="rId26" Type="http://schemas.openxmlformats.org/officeDocument/2006/relationships/image" Target="../media/image19.png"/><Relationship Id="rId3" Type="http://schemas.openxmlformats.org/officeDocument/2006/relationships/image" Target="../media/image3.wmf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15.wmf"/><Relationship Id="rId7" Type="http://schemas.openxmlformats.org/officeDocument/2006/relationships/image" Target="../media/image5.wmf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10.wmf"/><Relationship Id="rId25" Type="http://schemas.openxmlformats.org/officeDocument/2006/relationships/customXml" Target="../ink/ink3.xml"/><Relationship Id="rId33" Type="http://schemas.openxmlformats.org/officeDocument/2006/relationships/oleObject" Target="../embeddings/oleObject14.bin"/><Relationship Id="rId2" Type="http://schemas.openxmlformats.org/officeDocument/2006/relationships/oleObject" Target="../embeddings/oleObject2.bin"/><Relationship Id="rId16" Type="http://schemas.openxmlformats.org/officeDocument/2006/relationships/oleObject" Target="../embeddings/oleObject9.bin"/><Relationship Id="rId20" Type="http://schemas.openxmlformats.org/officeDocument/2006/relationships/image" Target="../media/image17.png"/><Relationship Id="rId29" Type="http://schemas.openxmlformats.org/officeDocument/2006/relationships/oleObject" Target="../embeddings/oleObject12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7.wmf"/><Relationship Id="rId24" Type="http://schemas.openxmlformats.org/officeDocument/2006/relationships/image" Target="../media/image18.png"/><Relationship Id="rId32" Type="http://schemas.openxmlformats.org/officeDocument/2006/relationships/image" Target="../media/image14.wmf"/><Relationship Id="rId5" Type="http://schemas.openxmlformats.org/officeDocument/2006/relationships/image" Target="../media/image4.wmf"/><Relationship Id="rId15" Type="http://schemas.openxmlformats.org/officeDocument/2006/relationships/image" Target="../media/image9.wmf"/><Relationship Id="rId23" Type="http://schemas.openxmlformats.org/officeDocument/2006/relationships/customXml" Target="../ink/ink2.xml"/><Relationship Id="rId28" Type="http://schemas.openxmlformats.org/officeDocument/2006/relationships/image" Target="../media/image12.wmf"/><Relationship Id="rId36" Type="http://schemas.openxmlformats.org/officeDocument/2006/relationships/image" Target="../media/image16.wmf"/><Relationship Id="rId10" Type="http://schemas.openxmlformats.org/officeDocument/2006/relationships/oleObject" Target="../embeddings/oleObject6.bin"/><Relationship Id="rId31" Type="http://schemas.openxmlformats.org/officeDocument/2006/relationships/oleObject" Target="../embeddings/oleObject13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8.bin"/><Relationship Id="rId22" Type="http://schemas.openxmlformats.org/officeDocument/2006/relationships/image" Target="../media/image11.wmf"/><Relationship Id="rId27" Type="http://schemas.openxmlformats.org/officeDocument/2006/relationships/oleObject" Target="../embeddings/oleObject11.bin"/><Relationship Id="rId30" Type="http://schemas.openxmlformats.org/officeDocument/2006/relationships/image" Target="../media/image13.wmf"/><Relationship Id="rId35" Type="http://schemas.openxmlformats.org/officeDocument/2006/relationships/oleObject" Target="../embeddings/oleObject15.bin"/><Relationship Id="rId8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oleObject" Target="../embeddings/oleObject19.bin"/><Relationship Id="rId18" Type="http://schemas.openxmlformats.org/officeDocument/2006/relationships/image" Target="../media/image27.wmf"/><Relationship Id="rId26" Type="http://schemas.openxmlformats.org/officeDocument/2006/relationships/image" Target="../media/image31.wmf"/><Relationship Id="rId3" Type="http://schemas.openxmlformats.org/officeDocument/2006/relationships/image" Target="../media/image21.png"/><Relationship Id="rId21" Type="http://schemas.openxmlformats.org/officeDocument/2006/relationships/oleObject" Target="../embeddings/oleObject23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24.wmf"/><Relationship Id="rId17" Type="http://schemas.openxmlformats.org/officeDocument/2006/relationships/oleObject" Target="../embeddings/oleObject21.bin"/><Relationship Id="rId25" Type="http://schemas.openxmlformats.org/officeDocument/2006/relationships/oleObject" Target="../embeddings/oleObject25.bin"/><Relationship Id="rId2" Type="http://schemas.openxmlformats.org/officeDocument/2006/relationships/image" Target="../media/image20.png"/><Relationship Id="rId16" Type="http://schemas.openxmlformats.org/officeDocument/2006/relationships/image" Target="../media/image26.wmf"/><Relationship Id="rId20" Type="http://schemas.openxmlformats.org/officeDocument/2006/relationships/image" Target="../media/image2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oleObject" Target="../embeddings/oleObject18.bin"/><Relationship Id="rId24" Type="http://schemas.openxmlformats.org/officeDocument/2006/relationships/image" Target="../media/image30.wmf"/><Relationship Id="rId15" Type="http://schemas.openxmlformats.org/officeDocument/2006/relationships/oleObject" Target="../embeddings/oleObject20.bin"/><Relationship Id="rId23" Type="http://schemas.openxmlformats.org/officeDocument/2006/relationships/oleObject" Target="../embeddings/oleObject24.bin"/><Relationship Id="rId10" Type="http://schemas.openxmlformats.org/officeDocument/2006/relationships/image" Target="../media/image23.wmf"/><Relationship Id="rId19" Type="http://schemas.openxmlformats.org/officeDocument/2006/relationships/oleObject" Target="../embeddings/oleObject22.bin"/><Relationship Id="rId4" Type="http://schemas.openxmlformats.org/officeDocument/2006/relationships/customXml" Target="../ink/ink4.xml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25.wmf"/><Relationship Id="rId22" Type="http://schemas.openxmlformats.org/officeDocument/2006/relationships/image" Target="../media/image29.wmf"/><Relationship Id="rId27" Type="http://schemas.openxmlformats.org/officeDocument/2006/relationships/customXml" Target="../ink/ink5.xml"/><Relationship Id="rId30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oleObject" Target="../embeddings/oleObject29.bin"/><Relationship Id="rId18" Type="http://schemas.openxmlformats.org/officeDocument/2006/relationships/image" Target="../media/image36.png"/><Relationship Id="rId3" Type="http://schemas.openxmlformats.org/officeDocument/2006/relationships/image" Target="../media/image21.png"/><Relationship Id="rId21" Type="http://schemas.openxmlformats.org/officeDocument/2006/relationships/image" Target="../media/image38.png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34.wmf"/><Relationship Id="rId17" Type="http://schemas.openxmlformats.org/officeDocument/2006/relationships/customXml" Target="../ink/ink7.xml"/><Relationship Id="rId2" Type="http://schemas.openxmlformats.org/officeDocument/2006/relationships/image" Target="../media/image20.png"/><Relationship Id="rId16" Type="http://schemas.openxmlformats.org/officeDocument/2006/relationships/image" Target="../media/image36.wmf"/><Relationship Id="rId20" Type="http://schemas.openxmlformats.org/officeDocument/2006/relationships/customXml" Target="../ink/ink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oleObject" Target="../embeddings/oleObject28.bin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33.wmf"/><Relationship Id="rId19" Type="http://schemas.openxmlformats.org/officeDocument/2006/relationships/image" Target="../media/image37.png"/><Relationship Id="rId4" Type="http://schemas.openxmlformats.org/officeDocument/2006/relationships/customXml" Target="../ink/ink6.xml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35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oleObject" Target="../embeddings/oleObject33.bin"/><Relationship Id="rId18" Type="http://schemas.openxmlformats.org/officeDocument/2006/relationships/image" Target="../media/image41.wmf"/><Relationship Id="rId3" Type="http://schemas.openxmlformats.org/officeDocument/2006/relationships/image" Target="../media/image21.png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39.wmf"/><Relationship Id="rId17" Type="http://schemas.openxmlformats.org/officeDocument/2006/relationships/oleObject" Target="../embeddings/oleObject34.bin"/><Relationship Id="rId2" Type="http://schemas.openxmlformats.org/officeDocument/2006/relationships/image" Target="../media/image20.png"/><Relationship Id="rId16" Type="http://schemas.openxmlformats.org/officeDocument/2006/relationships/image" Target="../media/image44.png"/><Relationship Id="rId20" Type="http://schemas.openxmlformats.org/officeDocument/2006/relationships/image" Target="../media/image4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oleObject" Target="../embeddings/oleObject32.bin"/><Relationship Id="rId15" Type="http://schemas.openxmlformats.org/officeDocument/2006/relationships/customXml" Target="../ink/ink10.xml"/><Relationship Id="rId10" Type="http://schemas.openxmlformats.org/officeDocument/2006/relationships/image" Target="../media/image38.wmf"/><Relationship Id="rId19" Type="http://schemas.openxmlformats.org/officeDocument/2006/relationships/oleObject" Target="../embeddings/oleObject35.bin"/><Relationship Id="rId4" Type="http://schemas.openxmlformats.org/officeDocument/2006/relationships/customXml" Target="../ink/ink9.xml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4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82708-A21B-4F1E-821F-14C17C1332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7415"/>
            <a:ext cx="9144000" cy="656741"/>
          </a:xfrm>
        </p:spPr>
        <p:txBody>
          <a:bodyPr/>
          <a:lstStyle/>
          <a:p>
            <a:r>
              <a:rPr lang="en-US" sz="4000" b="1" u="sng" dirty="0">
                <a:latin typeface="+mn-lt"/>
              </a:rPr>
              <a:t>F.9 Metabolic Engines</a:t>
            </a:r>
            <a:endParaRPr lang="en-US" b="1" u="sng" dirty="0"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F11093-83AB-4153-8182-C35DF8D94D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421" y="1272076"/>
            <a:ext cx="3967538" cy="32999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83F1F0-7CFD-4645-B203-0372C02441D8}"/>
              </a:ext>
            </a:extLst>
          </p:cNvPr>
          <p:cNvSpPr txBox="1"/>
          <p:nvPr/>
        </p:nvSpPr>
        <p:spPr>
          <a:xfrm>
            <a:off x="4681331" y="1182625"/>
            <a:ext cx="6654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want to explore how our heat engine analysis can be applied to </a:t>
            </a:r>
          </a:p>
          <a:p>
            <a:r>
              <a:rPr lang="en-US" dirty="0"/>
              <a:t>animal metabolisms in general, and humans in particular.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A2CADE-6A45-4E6E-AA02-9B169C17C6F5}"/>
              </a:ext>
            </a:extLst>
          </p:cNvPr>
          <p:cNvSpPr txBox="1"/>
          <p:nvPr/>
        </p:nvSpPr>
        <p:spPr>
          <a:xfrm>
            <a:off x="4681331" y="2057425"/>
            <a:ext cx="49737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the most basic level, an engine:</a:t>
            </a:r>
          </a:p>
          <a:p>
            <a:pPr marL="342900" indent="-342900">
              <a:buAutoNum type="arabicPeriod"/>
            </a:pPr>
            <a:r>
              <a:rPr lang="en-US" dirty="0"/>
              <a:t>derives energy from a heat source</a:t>
            </a:r>
          </a:p>
          <a:p>
            <a:pPr marL="342900" indent="-342900">
              <a:buAutoNum type="arabicPeriod"/>
            </a:pPr>
            <a:r>
              <a:rPr lang="en-US" dirty="0"/>
              <a:t>converts some of it to work, with efficiency η</a:t>
            </a:r>
          </a:p>
          <a:p>
            <a:pPr marL="342900" indent="-342900">
              <a:buAutoNum type="arabicPeriod"/>
            </a:pPr>
            <a:r>
              <a:rPr lang="en-US" dirty="0"/>
              <a:t>exports the rest of the heat to the environment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299D1F-78AC-4928-996C-6EEE3EDB4C23}"/>
              </a:ext>
            </a:extLst>
          </p:cNvPr>
          <p:cNvSpPr txBox="1"/>
          <p:nvPr/>
        </p:nvSpPr>
        <p:spPr>
          <a:xfrm>
            <a:off x="4681331" y="3486223"/>
            <a:ext cx="73139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 animals/people go through a similar process, with one major difference</a:t>
            </a:r>
          </a:p>
          <a:p>
            <a:pPr marL="342900" indent="-342900">
              <a:buAutoNum type="arabicPeriod"/>
            </a:pPr>
            <a:r>
              <a:rPr lang="en-US" dirty="0"/>
              <a:t>derives energy from a </a:t>
            </a:r>
            <a:r>
              <a:rPr lang="en-US" i="1" dirty="0"/>
              <a:t>food</a:t>
            </a:r>
            <a:r>
              <a:rPr lang="en-US" dirty="0"/>
              <a:t> source</a:t>
            </a:r>
          </a:p>
          <a:p>
            <a:pPr marL="342900" indent="-342900">
              <a:buAutoNum type="arabicPeriod"/>
            </a:pPr>
            <a:r>
              <a:rPr lang="en-US" dirty="0"/>
              <a:t>converts some of it to work, with efficiency η</a:t>
            </a:r>
          </a:p>
          <a:p>
            <a:pPr marL="342900" indent="-342900">
              <a:buAutoNum type="arabicPeriod"/>
            </a:pPr>
            <a:r>
              <a:rPr lang="en-US" dirty="0"/>
              <a:t>exports the </a:t>
            </a:r>
            <a:r>
              <a:rPr lang="en-US"/>
              <a:t>heat byproduct to </a:t>
            </a:r>
            <a:r>
              <a:rPr lang="en-US" dirty="0"/>
              <a:t>the environment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81855A-1854-49B9-9D7D-554B109804EF}"/>
              </a:ext>
            </a:extLst>
          </p:cNvPr>
          <p:cNvSpPr txBox="1"/>
          <p:nvPr/>
        </p:nvSpPr>
        <p:spPr>
          <a:xfrm>
            <a:off x="208722" y="4899858"/>
            <a:ext cx="6821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Both heat engines and metabolic engines are described by the first law: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A657B758-3FC3-413A-AB58-69F2136945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9126896"/>
              </p:ext>
            </p:extLst>
          </p:nvPr>
        </p:nvGraphicFramePr>
        <p:xfrm>
          <a:off x="7168229" y="4905213"/>
          <a:ext cx="2293490" cy="4072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58640" imgH="241200" progId="Equation.DSMT4">
                  <p:embed/>
                </p:oleObj>
              </mc:Choice>
              <mc:Fallback>
                <p:oleObj name="Equation" r:id="rId3" imgW="13586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68229" y="4905213"/>
                        <a:ext cx="2293490" cy="4072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40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BA827-DDB0-4811-959E-7D4258C90437}"/>
              </a:ext>
            </a:extLst>
          </p:cNvPr>
          <p:cNvSpPr txBox="1">
            <a:spLocks/>
          </p:cNvSpPr>
          <p:nvPr/>
        </p:nvSpPr>
        <p:spPr>
          <a:xfrm>
            <a:off x="3501887" y="337171"/>
            <a:ext cx="5900530" cy="6567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u="sng">
                <a:latin typeface="+mn-lt"/>
              </a:rPr>
              <a:t>F.9 Metabolic Engines</a:t>
            </a:r>
            <a:endParaRPr lang="en-US" b="1" u="sng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7FCB3A-D27E-4CB4-AF3A-0F6374F3A455}"/>
              </a:ext>
            </a:extLst>
          </p:cNvPr>
          <p:cNvSpPr txBox="1"/>
          <p:nvPr/>
        </p:nvSpPr>
        <p:spPr>
          <a:xfrm>
            <a:off x="506895" y="1123887"/>
            <a:ext cx="8262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respect to metabolic engines, these are the ramifications of each individual term: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775B513-FC5E-4A33-8D48-FC1010D9B7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9363105"/>
              </p:ext>
            </p:extLst>
          </p:nvPr>
        </p:nvGraphicFramePr>
        <p:xfrm>
          <a:off x="4069865" y="1733274"/>
          <a:ext cx="1671637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90360" imgH="241200" progId="Equation.DSMT4">
                  <p:embed/>
                </p:oleObj>
              </mc:Choice>
              <mc:Fallback>
                <p:oleObj name="Equation" r:id="rId2" imgW="990360" imgH="2412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A657B758-3FC3-413A-AB58-69F21369454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69865" y="1733274"/>
                        <a:ext cx="1671637" cy="4079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C9EB460-226C-4809-B39E-8C2C781DAE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1034207"/>
              </p:ext>
            </p:extLst>
          </p:nvPr>
        </p:nvGraphicFramePr>
        <p:xfrm>
          <a:off x="198131" y="2257071"/>
          <a:ext cx="4019550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085920" imgH="672840" progId="Equation.DSMT4">
                  <p:embed/>
                </p:oleObj>
              </mc:Choice>
              <mc:Fallback>
                <p:oleObj name="Equation" r:id="rId4" imgW="3085920" imgH="6728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8131" y="2257071"/>
                        <a:ext cx="4019550" cy="877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CC7DE84-A098-44CC-A043-E9D9271140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8210422"/>
              </p:ext>
            </p:extLst>
          </p:nvPr>
        </p:nvGraphicFramePr>
        <p:xfrm>
          <a:off x="198131" y="3900885"/>
          <a:ext cx="4217988" cy="9306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060360" imgH="672840" progId="Equation.DSMT4">
                  <p:embed/>
                </p:oleObj>
              </mc:Choice>
              <mc:Fallback>
                <p:oleObj name="Equation" r:id="rId6" imgW="3060360" imgH="6728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7C9EB460-226C-4809-B39E-8C2C781DAE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98131" y="3900885"/>
                        <a:ext cx="4217988" cy="9306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67EED8DB-BC97-40B2-9013-B68BF1F593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0186204"/>
              </p:ext>
            </p:extLst>
          </p:nvPr>
        </p:nvGraphicFramePr>
        <p:xfrm>
          <a:off x="1002753" y="5017532"/>
          <a:ext cx="1647825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06360" imgH="228600" progId="Equation.DSMT4">
                  <p:embed/>
                </p:oleObj>
              </mc:Choice>
              <mc:Fallback>
                <p:oleObj name="Equation" r:id="rId8" imgW="12063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02753" y="5017532"/>
                        <a:ext cx="1647825" cy="312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45F25AFF-EC4C-47AF-947F-FAD1F925C1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5159798"/>
              </p:ext>
            </p:extLst>
          </p:nvPr>
        </p:nvGraphicFramePr>
        <p:xfrm>
          <a:off x="1002753" y="5878712"/>
          <a:ext cx="1304994" cy="3305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952200" imgH="241200" progId="Equation.DSMT4">
                  <p:embed/>
                </p:oleObj>
              </mc:Choice>
              <mc:Fallback>
                <p:oleObj name="Equation" r:id="rId10" imgW="952200" imgH="2412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67EED8DB-BC97-40B2-9013-B68BF1F593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002753" y="5878712"/>
                        <a:ext cx="1304994" cy="3305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94A1D355-C242-4434-8EE0-B93864EF10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8704374"/>
              </p:ext>
            </p:extLst>
          </p:nvPr>
        </p:nvGraphicFramePr>
        <p:xfrm>
          <a:off x="1004341" y="5446079"/>
          <a:ext cx="1646237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206360" imgH="228600" progId="Equation.DSMT4">
                  <p:embed/>
                </p:oleObj>
              </mc:Choice>
              <mc:Fallback>
                <p:oleObj name="Equation" r:id="rId12" imgW="1206360" imgH="2286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67EED8DB-BC97-40B2-9013-B68BF1F593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004341" y="5446079"/>
                        <a:ext cx="1646237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9D16C604-122B-47D4-A93A-8313789D82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8609476"/>
              </p:ext>
            </p:extLst>
          </p:nvPr>
        </p:nvGraphicFramePr>
        <p:xfrm>
          <a:off x="998416" y="6330793"/>
          <a:ext cx="1287592" cy="3305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939600" imgH="241200" progId="Equation.DSMT4">
                  <p:embed/>
                </p:oleObj>
              </mc:Choice>
              <mc:Fallback>
                <p:oleObj name="Equation" r:id="rId14" imgW="939600" imgH="2412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67EED8DB-BC97-40B2-9013-B68BF1F593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998416" y="6330793"/>
                        <a:ext cx="1287592" cy="3305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83C7876E-7A49-49C7-9BE9-D7EF10BAD4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5858946"/>
              </p:ext>
            </p:extLst>
          </p:nvPr>
        </p:nvGraphicFramePr>
        <p:xfrm>
          <a:off x="956927" y="3378970"/>
          <a:ext cx="1739475" cy="344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155600" imgH="228600" progId="Equation.DSMT4">
                  <p:embed/>
                </p:oleObj>
              </mc:Choice>
              <mc:Fallback>
                <p:oleObj name="Equation" r:id="rId16" imgW="11556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956927" y="3378970"/>
                        <a:ext cx="1739475" cy="344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8D970423-FC65-41ED-B0B2-3B67B523B4FF}"/>
                  </a:ext>
                </a:extLst>
              </p14:cNvPr>
              <p14:cNvContentPartPr/>
              <p14:nvPr/>
            </p14:nvContentPartPr>
            <p14:xfrm>
              <a:off x="2633295" y="2058221"/>
              <a:ext cx="1382040" cy="3405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8D970423-FC65-41ED-B0B2-3B67B523B4FF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624295" y="2049211"/>
                <a:ext cx="1399680" cy="358219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7C3F5632-FEC0-47CC-99E3-DD3690E357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7761684"/>
              </p:ext>
            </p:extLst>
          </p:nvPr>
        </p:nvGraphicFramePr>
        <p:xfrm>
          <a:off x="4630738" y="2868613"/>
          <a:ext cx="4000500" cy="206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3009600" imgH="1549080" progId="Equation.DSMT4">
                  <p:embed/>
                </p:oleObj>
              </mc:Choice>
              <mc:Fallback>
                <p:oleObj name="Equation" r:id="rId21" imgW="3009600" imgH="154908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42C348F9-2453-4589-B0A5-60AF5FF22B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4630738" y="2868613"/>
                        <a:ext cx="4000500" cy="20637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FBC63504-6A3B-4E75-BB85-32953F067CFA}"/>
                  </a:ext>
                </a:extLst>
              </p14:cNvPr>
              <p14:cNvContentPartPr/>
              <p14:nvPr/>
            </p14:nvContentPartPr>
            <p14:xfrm>
              <a:off x="5072982" y="2200993"/>
              <a:ext cx="668520" cy="5320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FBC63504-6A3B-4E75-BB85-32953F067CFA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5063977" y="2191987"/>
                <a:ext cx="686170" cy="54973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A76957F5-BD24-4D49-BE7B-EFDFFECB9F9C}"/>
                  </a:ext>
                </a:extLst>
              </p14:cNvPr>
              <p14:cNvContentPartPr/>
              <p14:nvPr/>
            </p14:nvContentPartPr>
            <p14:xfrm>
              <a:off x="5796032" y="2047179"/>
              <a:ext cx="3832920" cy="53712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A76957F5-BD24-4D49-BE7B-EFDFFECB9F9C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5787032" y="2038539"/>
                <a:ext cx="3850560" cy="5547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41ECA0AA-32C3-4CAB-855B-4CDB5283EC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629251"/>
              </p:ext>
            </p:extLst>
          </p:nvPr>
        </p:nvGraphicFramePr>
        <p:xfrm>
          <a:off x="9233452" y="3020052"/>
          <a:ext cx="2507194" cy="34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7" imgW="1650960" imgH="228600" progId="Equation.DSMT4">
                  <p:embed/>
                </p:oleObj>
              </mc:Choice>
              <mc:Fallback>
                <p:oleObj name="Equation" r:id="rId27" imgW="16509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9233452" y="3020052"/>
                        <a:ext cx="2507194" cy="347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42BFFB5F-89BC-4C03-BA47-5563D53670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2727822"/>
              </p:ext>
            </p:extLst>
          </p:nvPr>
        </p:nvGraphicFramePr>
        <p:xfrm>
          <a:off x="9912350" y="3521075"/>
          <a:ext cx="20828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9" imgW="1371600" imgH="241200" progId="Equation.DSMT4">
                  <p:embed/>
                </p:oleObj>
              </mc:Choice>
              <mc:Fallback>
                <p:oleObj name="Equation" r:id="rId29" imgW="1371600" imgH="24120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41ECA0AA-32C3-4CAB-855B-4CDB5283EC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9912350" y="3521075"/>
                        <a:ext cx="2082800" cy="366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C3E8985B-B6C4-4ED7-8004-0EDD68D5D9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9464942"/>
              </p:ext>
            </p:extLst>
          </p:nvPr>
        </p:nvGraphicFramePr>
        <p:xfrm>
          <a:off x="10134219" y="4037058"/>
          <a:ext cx="1331912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1" imgW="965160" imgH="419040" progId="Equation.DSMT4">
                  <p:embed/>
                </p:oleObj>
              </mc:Choice>
              <mc:Fallback>
                <p:oleObj name="Equation" r:id="rId31" imgW="96516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10134219" y="4037058"/>
                        <a:ext cx="1331912" cy="577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69C5E09F-E505-46A9-B742-9A27C4BF98A2}"/>
              </a:ext>
            </a:extLst>
          </p:cNvPr>
          <p:cNvSpPr txBox="1"/>
          <p:nvPr/>
        </p:nvSpPr>
        <p:spPr>
          <a:xfrm>
            <a:off x="4786056" y="5182237"/>
            <a:ext cx="594348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Your efficiency is defined as the ratio of the work you do by the </a:t>
            </a:r>
          </a:p>
          <a:p>
            <a:r>
              <a:rPr lang="en-US" sz="1600" dirty="0"/>
              <a:t>chemical potential energy you must metabolize to do it.  For humans,</a:t>
            </a:r>
          </a:p>
          <a:p>
            <a:r>
              <a:rPr lang="en-US" sz="1600" dirty="0"/>
              <a:t>it’s around 20% for most activities</a:t>
            </a:r>
          </a:p>
        </p:txBody>
      </p: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4DDB61D4-19C1-4E20-9DF4-FFAC89E6AA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3729205"/>
              </p:ext>
            </p:extLst>
          </p:nvPr>
        </p:nvGraphicFramePr>
        <p:xfrm>
          <a:off x="4833938" y="6073775"/>
          <a:ext cx="160337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3" imgW="1168200" imgH="469800" progId="Equation.DSMT4">
                  <p:embed/>
                </p:oleObj>
              </mc:Choice>
              <mc:Fallback>
                <p:oleObj name="Equation" r:id="rId33" imgW="116820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4833938" y="6073775"/>
                        <a:ext cx="1603375" cy="644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CAE3DF35-1325-4EA9-B727-7F906B216D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15959"/>
              </p:ext>
            </p:extLst>
          </p:nvPr>
        </p:nvGraphicFramePr>
        <p:xfrm>
          <a:off x="3078932" y="5029317"/>
          <a:ext cx="1138749" cy="2452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5" imgW="825480" imgH="177480" progId="Equation.DSMT4">
                  <p:embed/>
                </p:oleObj>
              </mc:Choice>
              <mc:Fallback>
                <p:oleObj name="Equation" r:id="rId35" imgW="8254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3078932" y="5029317"/>
                        <a:ext cx="1138749" cy="2452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55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0188DED-5055-4B24-981F-C9B840A104F5}"/>
              </a:ext>
            </a:extLst>
          </p:cNvPr>
          <p:cNvSpPr txBox="1"/>
          <p:nvPr/>
        </p:nvSpPr>
        <p:spPr>
          <a:xfrm>
            <a:off x="421355" y="1193992"/>
            <a:ext cx="1470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 a nutshell,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B2120B-ACB8-4077-93D6-75A8AC277987}"/>
              </a:ext>
            </a:extLst>
          </p:cNvPr>
          <p:cNvSpPr txBox="1"/>
          <p:nvPr/>
        </p:nvSpPr>
        <p:spPr>
          <a:xfrm>
            <a:off x="421355" y="1747702"/>
            <a:ext cx="6358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 ingest food, and metabolize the chemical potential energy.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DB022D-51C5-4283-A21E-02EF1A33AED1}"/>
              </a:ext>
            </a:extLst>
          </p:cNvPr>
          <p:cNvSpPr txBox="1"/>
          <p:nvPr/>
        </p:nvSpPr>
        <p:spPr>
          <a:xfrm>
            <a:off x="421355" y="2330257"/>
            <a:ext cx="656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20% of the energy goes into work (both </a:t>
            </a:r>
            <a:r>
              <a:rPr lang="en-US" dirty="0" err="1"/>
              <a:t>W</a:t>
            </a:r>
            <a:r>
              <a:rPr lang="en-US" baseline="-25000" dirty="0" err="1"/>
              <a:t>internal</a:t>
            </a:r>
            <a:r>
              <a:rPr lang="en-US" dirty="0"/>
              <a:t> and </a:t>
            </a:r>
            <a:r>
              <a:rPr lang="en-US" dirty="0" err="1"/>
              <a:t>W</a:t>
            </a:r>
            <a:r>
              <a:rPr lang="en-US" baseline="-25000" dirty="0" err="1"/>
              <a:t>external</a:t>
            </a:r>
            <a:r>
              <a:rPr lang="en-US" dirty="0"/>
              <a:t>).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30A013-0E96-43BC-ADC2-8A7A28CCB525}"/>
              </a:ext>
            </a:extLst>
          </p:cNvPr>
          <p:cNvSpPr txBox="1"/>
          <p:nvPr/>
        </p:nvSpPr>
        <p:spPr>
          <a:xfrm>
            <a:off x="421355" y="3474373"/>
            <a:ext cx="10283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Then hopefully you slough off most of this extra internal energy via some combination of the heat terms </a:t>
            </a:r>
          </a:p>
          <a:p>
            <a:r>
              <a:rPr lang="en-US" dirty="0"/>
              <a:t>      to keep your temperature close to 98F.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58FF06-9C3B-4D49-85DF-15468AA96929}"/>
              </a:ext>
            </a:extLst>
          </p:cNvPr>
          <p:cNvSpPr txBox="1">
            <a:spLocks/>
          </p:cNvSpPr>
          <p:nvPr/>
        </p:nvSpPr>
        <p:spPr>
          <a:xfrm>
            <a:off x="3501887" y="337171"/>
            <a:ext cx="5900530" cy="6567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u="sng" dirty="0">
                <a:latin typeface="+mn-lt"/>
              </a:rPr>
              <a:t>F.9 Metabolic Engines</a:t>
            </a:r>
            <a:endParaRPr lang="en-US" b="1" u="sng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863845-C6C4-420D-B845-DCAD98ED5A8A}"/>
              </a:ext>
            </a:extLst>
          </p:cNvPr>
          <p:cNvSpPr txBox="1"/>
          <p:nvPr/>
        </p:nvSpPr>
        <p:spPr>
          <a:xfrm>
            <a:off x="421355" y="2891818"/>
            <a:ext cx="1183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rest (80%) would show up as internal energy (which would increase your T and make you hot – not the attractive kind)</a:t>
            </a:r>
          </a:p>
        </p:txBody>
      </p:sp>
    </p:spTree>
    <p:extLst>
      <p:ext uri="{BB962C8B-B14F-4D97-AF65-F5344CB8AC3E}">
        <p14:creationId xmlns:p14="http://schemas.microsoft.com/office/powerpoint/2010/main" val="117478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8DFF8-1480-44A4-AA6C-4848936E6AAD}"/>
              </a:ext>
            </a:extLst>
          </p:cNvPr>
          <p:cNvSpPr txBox="1">
            <a:spLocks/>
          </p:cNvSpPr>
          <p:nvPr/>
        </p:nvSpPr>
        <p:spPr>
          <a:xfrm>
            <a:off x="3501887" y="337171"/>
            <a:ext cx="5900530" cy="6567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u="sng" dirty="0">
                <a:latin typeface="+mn-lt"/>
              </a:rPr>
              <a:t>F.9 Metabolic Engines</a:t>
            </a:r>
            <a:endParaRPr lang="en-US" b="1" u="sng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22A90B-5CB6-49D9-8F16-E79CC1138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080" y="1411149"/>
            <a:ext cx="4362450" cy="29622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DABD022-1442-42FE-99AD-4876BB968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1182" y="3319669"/>
            <a:ext cx="642385" cy="9021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C53D39-B1B7-447A-851C-EDEA60273D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7886" y="828261"/>
            <a:ext cx="642385" cy="90211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E2CA3DD9-0EB4-4873-B3DE-C0A72AB8E466}"/>
                  </a:ext>
                </a:extLst>
              </p14:cNvPr>
              <p14:cNvContentPartPr/>
              <p14:nvPr/>
            </p14:nvContentPartPr>
            <p14:xfrm>
              <a:off x="2185310" y="1679713"/>
              <a:ext cx="2008800" cy="156060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E2CA3DD9-0EB4-4873-B3DE-C0A72AB8E466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73070" y="1667113"/>
                <a:ext cx="2033640" cy="158544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A4710F92-FD79-42EE-96CE-952436662BD6}"/>
              </a:ext>
            </a:extLst>
          </p:cNvPr>
          <p:cNvSpPr txBox="1"/>
          <p:nvPr/>
        </p:nvSpPr>
        <p:spPr>
          <a:xfrm>
            <a:off x="4909933" y="1346608"/>
            <a:ext cx="7020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Suppose you (60kg) climb Bishop peak, which is about a 1.5mile hike, up</a:t>
            </a:r>
          </a:p>
          <a:p>
            <a:r>
              <a:rPr lang="en-US" dirty="0">
                <a:solidFill>
                  <a:srgbClr val="0070C0"/>
                </a:solidFill>
              </a:rPr>
              <a:t>around 400m, and maybe takes 40 minutes.  What total work do you do?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6DBB8813-ED69-40B3-8179-DE38A954EA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4648920"/>
              </p:ext>
            </p:extLst>
          </p:nvPr>
        </p:nvGraphicFramePr>
        <p:xfrm>
          <a:off x="4975175" y="2121178"/>
          <a:ext cx="2160588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384200" imgH="241200" progId="Equation.DSMT4">
                  <p:embed/>
                </p:oleObj>
              </mc:Choice>
              <mc:Fallback>
                <p:oleObj name="Equation" r:id="rId7" imgW="13842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975175" y="2121178"/>
                        <a:ext cx="2160588" cy="374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419CAB2-32C7-4650-93C6-D80005B9A4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6491363"/>
              </p:ext>
            </p:extLst>
          </p:nvPr>
        </p:nvGraphicFramePr>
        <p:xfrm>
          <a:off x="5456238" y="3805101"/>
          <a:ext cx="6481762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4152600" imgH="431640" progId="Equation.DSMT4">
                  <p:embed/>
                </p:oleObj>
              </mc:Choice>
              <mc:Fallback>
                <p:oleObj name="Equation" r:id="rId9" imgW="4152600" imgH="4316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6DBB8813-ED69-40B3-8179-DE38A954EA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456238" y="3805101"/>
                        <a:ext cx="6481762" cy="674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48B11F2D-697D-4B3B-B3E4-AD57E91453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5867667"/>
              </p:ext>
            </p:extLst>
          </p:nvPr>
        </p:nvGraphicFramePr>
        <p:xfrm>
          <a:off x="5465645" y="2605232"/>
          <a:ext cx="3071812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968480" imgH="241200" progId="Equation.DSMT4">
                  <p:embed/>
                </p:oleObj>
              </mc:Choice>
              <mc:Fallback>
                <p:oleObj name="Equation" r:id="rId11" imgW="1968480" imgH="2412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6DBB8813-ED69-40B3-8179-DE38A954EA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65645" y="2605232"/>
                        <a:ext cx="3071812" cy="37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BEF5A2B5-6C20-47DE-A053-6788F4F417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2780286"/>
              </p:ext>
            </p:extLst>
          </p:nvPr>
        </p:nvGraphicFramePr>
        <p:xfrm>
          <a:off x="5465645" y="3041232"/>
          <a:ext cx="3984625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2552400" imgH="431640" progId="Equation.DSMT4">
                  <p:embed/>
                </p:oleObj>
              </mc:Choice>
              <mc:Fallback>
                <p:oleObj name="Equation" r:id="rId13" imgW="2552400" imgH="4316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6419CAB2-32C7-4650-93C6-D80005B9A4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465645" y="3041232"/>
                        <a:ext cx="3984625" cy="674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C6ACEB8E-DF5A-4ECE-BEA0-5FA7415E71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3771674"/>
              </p:ext>
            </p:extLst>
          </p:nvPr>
        </p:nvGraphicFramePr>
        <p:xfrm>
          <a:off x="5465645" y="4615368"/>
          <a:ext cx="2952750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892160" imgH="177480" progId="Equation.DSMT4">
                  <p:embed/>
                </p:oleObj>
              </mc:Choice>
              <mc:Fallback>
                <p:oleObj name="Equation" r:id="rId15" imgW="1892160" imgH="17748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6419CAB2-32C7-4650-93C6-D80005B9A4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465645" y="4615368"/>
                        <a:ext cx="2952750" cy="277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1B1CBD86-8BCF-48CA-B5CC-CD6A6FF8A383}"/>
              </a:ext>
            </a:extLst>
          </p:cNvPr>
          <p:cNvSpPr txBox="1"/>
          <p:nvPr/>
        </p:nvSpPr>
        <p:spPr>
          <a:xfrm>
            <a:off x="436080" y="5228269"/>
            <a:ext cx="3298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How much energy do you ‘burn’?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38BCE6-9B2C-4833-B597-16AD1DD85746}"/>
              </a:ext>
            </a:extLst>
          </p:cNvPr>
          <p:cNvSpPr txBox="1"/>
          <p:nvPr/>
        </p:nvSpPr>
        <p:spPr>
          <a:xfrm>
            <a:off x="436080" y="5688015"/>
            <a:ext cx="51131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This is a reference to the </a:t>
            </a:r>
            <a:r>
              <a:rPr lang="en-US" sz="1600" i="1" dirty="0"/>
              <a:t>chemical potential energy </a:t>
            </a:r>
          </a:p>
          <a:p>
            <a:r>
              <a:rPr lang="en-US" sz="1600" dirty="0"/>
              <a:t>that you must metabolize to do that work.  We can get this </a:t>
            </a:r>
          </a:p>
          <a:p>
            <a:r>
              <a:rPr lang="en-US" sz="1600" dirty="0"/>
              <a:t>using the relationship between work and efficiency: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6D401064-67D0-4AAA-883A-EF303707A3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3077272"/>
              </p:ext>
            </p:extLst>
          </p:nvPr>
        </p:nvGraphicFramePr>
        <p:xfrm>
          <a:off x="5698826" y="5289902"/>
          <a:ext cx="1004493" cy="630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749160" imgH="469800" progId="Equation.DSMT4">
                  <p:embed/>
                </p:oleObj>
              </mc:Choice>
              <mc:Fallback>
                <p:oleObj name="Equation" r:id="rId17" imgW="74916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698826" y="5289902"/>
                        <a:ext cx="1004493" cy="6302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F5C710FB-D449-4E02-9023-F39D53F9BB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627951"/>
              </p:ext>
            </p:extLst>
          </p:nvPr>
        </p:nvGraphicFramePr>
        <p:xfrm>
          <a:off x="5625698" y="6130887"/>
          <a:ext cx="1290142" cy="620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927000" imgH="444240" progId="Equation.DSMT4">
                  <p:embed/>
                </p:oleObj>
              </mc:Choice>
              <mc:Fallback>
                <p:oleObj name="Equation" r:id="rId19" imgW="927000" imgH="44424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6D401064-67D0-4AAA-883A-EF303707A3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625698" y="6130887"/>
                        <a:ext cx="1290142" cy="6202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A8609A02-033E-4FE3-9AC2-CD3F03AC62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0047360"/>
              </p:ext>
            </p:extLst>
          </p:nvPr>
        </p:nvGraphicFramePr>
        <p:xfrm>
          <a:off x="7823488" y="5344773"/>
          <a:ext cx="1427938" cy="5492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1028520" imgH="393480" progId="Equation.DSMT4">
                  <p:embed/>
                </p:oleObj>
              </mc:Choice>
              <mc:Fallback>
                <p:oleObj name="Equation" r:id="rId21" imgW="1028520" imgH="393480" progId="Equation.DSMT4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F5C710FB-D449-4E02-9023-F39D53F9BB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7823488" y="5344773"/>
                        <a:ext cx="1427938" cy="5492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C1F53712-6A74-4C4D-9209-53CAB41C23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588088"/>
              </p:ext>
            </p:extLst>
          </p:nvPr>
        </p:nvGraphicFramePr>
        <p:xfrm>
          <a:off x="8500990" y="5941069"/>
          <a:ext cx="901427" cy="269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596880" imgH="177480" progId="Equation.DSMT4">
                  <p:embed/>
                </p:oleObj>
              </mc:Choice>
              <mc:Fallback>
                <p:oleObj name="Equation" r:id="rId23" imgW="596880" imgH="177480" progId="Equation.DSMT4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A8609A02-033E-4FE3-9AC2-CD3F03AC62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8500990" y="5941069"/>
                        <a:ext cx="901427" cy="2692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CF6F16E9-AA0A-42F7-825F-D95148AC22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2561900"/>
              </p:ext>
            </p:extLst>
          </p:nvPr>
        </p:nvGraphicFramePr>
        <p:xfrm>
          <a:off x="8500989" y="6226581"/>
          <a:ext cx="2441994" cy="543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5" imgW="1777680" imgH="393480" progId="Equation.DSMT4">
                  <p:embed/>
                </p:oleObj>
              </mc:Choice>
              <mc:Fallback>
                <p:oleObj name="Equation" r:id="rId25" imgW="1777680" imgH="393480" progId="Equation.DSMT4">
                  <p:embed/>
                  <p:pic>
                    <p:nvPicPr>
                      <p:cNvPr id="24" name="Object 23">
                        <a:extLst>
                          <a:ext uri="{FF2B5EF4-FFF2-40B4-BE49-F238E27FC236}">
                            <a16:creationId xmlns:a16="http://schemas.microsoft.com/office/drawing/2014/main" id="{C1F53712-6A74-4C4D-9209-53CAB41C23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8500989" y="6226581"/>
                        <a:ext cx="2441994" cy="5435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08826392-A6A2-4E36-AF8D-D84E02E41779}"/>
                  </a:ext>
                </a:extLst>
              </p14:cNvPr>
              <p14:cNvContentPartPr/>
              <p14:nvPr/>
            </p14:nvContentPartPr>
            <p14:xfrm>
              <a:off x="7066190" y="5636833"/>
              <a:ext cx="501840" cy="78372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08826392-A6A2-4E36-AF8D-D84E02E41779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7057550" y="5628193"/>
                <a:ext cx="519480" cy="80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88456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86623B8-EEC1-4DA2-ABDB-D86C3F043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7" y="1162674"/>
            <a:ext cx="4362450" cy="29622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188A133-D333-42D2-9BB7-F06F73611D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2279" y="3071194"/>
            <a:ext cx="642385" cy="9021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E14837-112B-4055-B3B0-68099DAE54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8983" y="579786"/>
            <a:ext cx="642385" cy="90211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EEA453C2-2BCA-48B5-A7AD-02E461D077EF}"/>
                  </a:ext>
                </a:extLst>
              </p14:cNvPr>
              <p14:cNvContentPartPr/>
              <p14:nvPr/>
            </p14:nvContentPartPr>
            <p14:xfrm>
              <a:off x="2006407" y="1431238"/>
              <a:ext cx="2008800" cy="156060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EEA453C2-2BCA-48B5-A7AD-02E461D077E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80847" y="1405678"/>
                <a:ext cx="2059200" cy="161100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6E20B77D-B4EE-410A-8E49-E1BF7CFD76FB}"/>
              </a:ext>
            </a:extLst>
          </p:cNvPr>
          <p:cNvSpPr txBox="1">
            <a:spLocks/>
          </p:cNvSpPr>
          <p:nvPr/>
        </p:nvSpPr>
        <p:spPr>
          <a:xfrm>
            <a:off x="3501887" y="214489"/>
            <a:ext cx="5900530" cy="6567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u="sng" dirty="0">
                <a:latin typeface="+mn-lt"/>
              </a:rPr>
              <a:t>F.9 Metabolic Engines</a:t>
            </a:r>
            <a:endParaRPr lang="en-US" b="1" u="sng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23EA8A-E31F-4AAD-8E0C-9D752D5002FF}"/>
              </a:ext>
            </a:extLst>
          </p:cNvPr>
          <p:cNvSpPr txBox="1"/>
          <p:nvPr/>
        </p:nvSpPr>
        <p:spPr>
          <a:xfrm>
            <a:off x="4948936" y="1090479"/>
            <a:ext cx="6985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If you hiked up the mountain, wrapped in a plastic trash bag to eliminate</a:t>
            </a:r>
          </a:p>
          <a:p>
            <a:r>
              <a:rPr lang="en-US" dirty="0">
                <a:solidFill>
                  <a:srgbClr val="0070C0"/>
                </a:solidFill>
              </a:rPr>
              <a:t>all heat transfer, what would be your temperature increase?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1E9DB4-8C73-4D51-836B-B1F85DE744B4}"/>
              </a:ext>
            </a:extLst>
          </p:cNvPr>
          <p:cNvSpPr txBox="1"/>
          <p:nvPr/>
        </p:nvSpPr>
        <p:spPr>
          <a:xfrm>
            <a:off x="4948936" y="1771393"/>
            <a:ext cx="2681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use the 1</a:t>
            </a:r>
            <a:r>
              <a:rPr lang="en-US" baseline="30000" dirty="0"/>
              <a:t>st</a:t>
            </a:r>
            <a:r>
              <a:rPr lang="en-US" dirty="0"/>
              <a:t> law for this: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D78BB28-E7B5-4A57-BF70-AB0A5DA3AF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2332710"/>
              </p:ext>
            </p:extLst>
          </p:nvPr>
        </p:nvGraphicFramePr>
        <p:xfrm>
          <a:off x="4997051" y="2345506"/>
          <a:ext cx="1545546" cy="34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079280" imgH="241200" progId="Equation.DSMT4">
                  <p:embed/>
                </p:oleObj>
              </mc:Choice>
              <mc:Fallback>
                <p:oleObj name="Equation" r:id="rId7" imgW="10792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997051" y="2345506"/>
                        <a:ext cx="1545546" cy="345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AA7F169E-E422-4F70-93B0-8B9428F86B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4299908"/>
              </p:ext>
            </p:extLst>
          </p:nvPr>
        </p:nvGraphicFramePr>
        <p:xfrm>
          <a:off x="5005897" y="2895762"/>
          <a:ext cx="3073400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145960" imgH="241200" progId="Equation.DSMT4">
                  <p:embed/>
                </p:oleObj>
              </mc:Choice>
              <mc:Fallback>
                <p:oleObj name="Equation" r:id="rId9" imgW="2145960" imgH="2412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FD78BB28-E7B5-4A57-BF70-AB0A5DA3AF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005897" y="2895762"/>
                        <a:ext cx="3073400" cy="346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F0C63029-85C9-40EC-825D-B77A3F885D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3634007"/>
              </p:ext>
            </p:extLst>
          </p:nvPr>
        </p:nvGraphicFramePr>
        <p:xfrm>
          <a:off x="4997051" y="3316079"/>
          <a:ext cx="4291013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2997000" imgH="457200" progId="Equation.DSMT4">
                  <p:embed/>
                </p:oleObj>
              </mc:Choice>
              <mc:Fallback>
                <p:oleObj name="Equation" r:id="rId11" imgW="2997000" imgH="4572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AA7F169E-E422-4F70-93B0-8B9428F86B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997051" y="3316079"/>
                        <a:ext cx="4291013" cy="657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9A9C8B46-37E7-4749-AC3A-50C20F035B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3913444"/>
              </p:ext>
            </p:extLst>
          </p:nvPr>
        </p:nvGraphicFramePr>
        <p:xfrm>
          <a:off x="5162562" y="4133264"/>
          <a:ext cx="2254250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574640" imgH="647640" progId="Equation.DSMT4">
                  <p:embed/>
                </p:oleObj>
              </mc:Choice>
              <mc:Fallback>
                <p:oleObj name="Equation" r:id="rId13" imgW="1574640" imgH="6476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F0C63029-85C9-40EC-825D-B77A3F885D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162562" y="4133264"/>
                        <a:ext cx="2254250" cy="930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E05D0C62-13C9-40D3-A009-59E4E1D936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2955995"/>
              </p:ext>
            </p:extLst>
          </p:nvPr>
        </p:nvGraphicFramePr>
        <p:xfrm>
          <a:off x="7440248" y="4254739"/>
          <a:ext cx="1490663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041120" imgH="203040" progId="Equation.DSMT4">
                  <p:embed/>
                </p:oleObj>
              </mc:Choice>
              <mc:Fallback>
                <p:oleObj name="Equation" r:id="rId15" imgW="1041120" imgH="20304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9A9C8B46-37E7-4749-AC3A-50C20F035B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440248" y="4254739"/>
                        <a:ext cx="1490663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623FC3B4-BAC7-4885-BAD9-376F16C1293B}"/>
                  </a:ext>
                </a:extLst>
              </p14:cNvPr>
              <p14:cNvContentPartPr/>
              <p14:nvPr/>
            </p14:nvContentPartPr>
            <p14:xfrm>
              <a:off x="8741191" y="4821413"/>
              <a:ext cx="379440" cy="7311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623FC3B4-BAC7-4885-BAD9-376F16C1293B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8732551" y="4812773"/>
                <a:ext cx="397080" cy="748800"/>
              </a:xfrm>
              <a:prstGeom prst="rect">
                <a:avLst/>
              </a:prstGeom>
            </p:spPr>
          </p:pic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FF5DC12E-EB2E-4709-B5D3-5EC7EBB9B74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229188" y="4830109"/>
            <a:ext cx="1931840" cy="186832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381D5AA9-00F6-4237-BA20-FBCFDF07FC85}"/>
                  </a:ext>
                </a:extLst>
              </p14:cNvPr>
              <p14:cNvContentPartPr/>
              <p14:nvPr/>
            </p14:nvContentPartPr>
            <p14:xfrm>
              <a:off x="8481828" y="3056087"/>
              <a:ext cx="747360" cy="38232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381D5AA9-00F6-4237-BA20-FBCFDF07FC85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8472828" y="3047447"/>
                <a:ext cx="765000" cy="399960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AC4E4CCB-6E12-4870-BA5E-EB7244923829}"/>
              </a:ext>
            </a:extLst>
          </p:cNvPr>
          <p:cNvSpPr txBox="1"/>
          <p:nvPr/>
        </p:nvSpPr>
        <p:spPr>
          <a:xfrm>
            <a:off x="9402417" y="2763699"/>
            <a:ext cx="2105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note – sign: you always</a:t>
            </a:r>
          </a:p>
          <a:p>
            <a:r>
              <a:rPr lang="en-US" sz="1600" dirty="0"/>
              <a:t>lose </a:t>
            </a:r>
            <a:r>
              <a:rPr lang="en-US" sz="1600" dirty="0" err="1"/>
              <a:t>PE</a:t>
            </a:r>
            <a:r>
              <a:rPr lang="en-US" sz="1600" baseline="-25000" dirty="0" err="1"/>
              <a:t>chem</a:t>
            </a:r>
            <a:r>
              <a:rPr lang="en-US" sz="1600" baseline="-25000" dirty="0"/>
              <a:t>.</a:t>
            </a:r>
            <a:endParaRPr lang="en-US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5FBDC8D-CB66-4FE1-9460-31D495423B79}"/>
              </a:ext>
            </a:extLst>
          </p:cNvPr>
          <p:cNvSpPr txBox="1"/>
          <p:nvPr/>
        </p:nvSpPr>
        <p:spPr>
          <a:xfrm>
            <a:off x="2874200" y="5444226"/>
            <a:ext cx="58669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Again, your temperature increases because only 20% of the energy</a:t>
            </a:r>
          </a:p>
          <a:p>
            <a:r>
              <a:rPr lang="en-US" sz="1600" dirty="0"/>
              <a:t>burned goes into work.  The other 80% has gone into your internal</a:t>
            </a:r>
          </a:p>
          <a:p>
            <a:r>
              <a:rPr lang="en-US" sz="1600" dirty="0"/>
              <a:t>kinetic energy: </a:t>
            </a:r>
            <a:r>
              <a:rPr lang="en-US" sz="1600" dirty="0" err="1"/>
              <a:t>mcΔT</a:t>
            </a:r>
            <a:r>
              <a:rPr lang="en-US" sz="1600" dirty="0"/>
              <a:t>.  And with the plastic bag on, you can’t transfer</a:t>
            </a:r>
          </a:p>
          <a:p>
            <a:r>
              <a:rPr lang="en-US" sz="1600" dirty="0"/>
              <a:t>this energy to the outside air.</a:t>
            </a:r>
          </a:p>
        </p:txBody>
      </p:sp>
    </p:spTree>
    <p:extLst>
      <p:ext uri="{BB962C8B-B14F-4D97-AF65-F5344CB8AC3E}">
        <p14:creationId xmlns:p14="http://schemas.microsoft.com/office/powerpoint/2010/main" val="1110998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277DD70-EFF7-4D89-B52F-E8D9E1603E37}"/>
              </a:ext>
            </a:extLst>
          </p:cNvPr>
          <p:cNvSpPr txBox="1">
            <a:spLocks/>
          </p:cNvSpPr>
          <p:nvPr/>
        </p:nvSpPr>
        <p:spPr>
          <a:xfrm>
            <a:off x="3501887" y="214489"/>
            <a:ext cx="5900530" cy="6567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u="sng" dirty="0">
                <a:latin typeface="+mn-lt"/>
              </a:rPr>
              <a:t>F.9 Metabolic Engines</a:t>
            </a:r>
            <a:endParaRPr lang="en-US" b="1" u="sng" dirty="0"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72BD7E-FE1F-450A-B39A-0B6C4A46F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7" y="1162674"/>
            <a:ext cx="4362450" cy="29622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122C31-DE88-4509-B94A-4342E94219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2279" y="3071194"/>
            <a:ext cx="642385" cy="9021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1E296CD-55C2-45F4-8215-D49DAD4E5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8983" y="579786"/>
            <a:ext cx="642385" cy="90211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0045597F-ACFE-41CF-ACBD-B0D5705B1875}"/>
                  </a:ext>
                </a:extLst>
              </p14:cNvPr>
              <p14:cNvContentPartPr/>
              <p14:nvPr/>
            </p14:nvContentPartPr>
            <p14:xfrm>
              <a:off x="2006407" y="1431238"/>
              <a:ext cx="2008800" cy="156060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0045597F-ACFE-41CF-ACBD-B0D5705B187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80847" y="1405678"/>
                <a:ext cx="2059200" cy="1611000"/>
              </a:xfrm>
              <a:prstGeom prst="rect">
                <a:avLst/>
              </a:prstGeom>
            </p:spPr>
          </p:pic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D41D4BE8-2EEB-4957-9E4C-CB1FFF9670F9}"/>
              </a:ext>
            </a:extLst>
          </p:cNvPr>
          <p:cNvSpPr/>
          <p:nvPr/>
        </p:nvSpPr>
        <p:spPr>
          <a:xfrm>
            <a:off x="4787348" y="1149435"/>
            <a:ext cx="69805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Now let’s assume that you like to hike wild and free, and so </a:t>
            </a:r>
            <a:r>
              <a:rPr lang="en-US" i="1" dirty="0">
                <a:solidFill>
                  <a:srgbClr val="0070C0"/>
                </a:solidFill>
              </a:rPr>
              <a:t>do</a:t>
            </a:r>
            <a:r>
              <a:rPr lang="en-US" dirty="0">
                <a:solidFill>
                  <a:srgbClr val="0070C0"/>
                </a:solidFill>
              </a:rPr>
              <a:t> transfer heat, by thermal radiation and evaporation.  How much water do you evaporate?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Let: </a:t>
            </a:r>
            <a:r>
              <a:rPr lang="el-GR" dirty="0">
                <a:solidFill>
                  <a:srgbClr val="0070C0"/>
                </a:solidFill>
              </a:rPr>
              <a:t>ε</a:t>
            </a:r>
            <a:r>
              <a:rPr lang="en-US" baseline="-25000" dirty="0" err="1">
                <a:solidFill>
                  <a:srgbClr val="0070C0"/>
                </a:solidFill>
              </a:rPr>
              <a:t>th</a:t>
            </a:r>
            <a:r>
              <a:rPr lang="en-US" dirty="0">
                <a:solidFill>
                  <a:srgbClr val="0070C0"/>
                </a:solidFill>
              </a:rPr>
              <a:t> = 1, </a:t>
            </a:r>
          </a:p>
          <a:p>
            <a:r>
              <a:rPr lang="en-US" dirty="0">
                <a:solidFill>
                  <a:srgbClr val="0070C0"/>
                </a:solidFill>
              </a:rPr>
              <a:t>your surface area A = 1.6m</a:t>
            </a:r>
            <a:r>
              <a:rPr lang="en-US" baseline="30000" dirty="0">
                <a:solidFill>
                  <a:srgbClr val="0070C0"/>
                </a:solidFill>
              </a:rPr>
              <a:t>2</a:t>
            </a:r>
            <a:r>
              <a:rPr lang="en-US" dirty="0">
                <a:solidFill>
                  <a:srgbClr val="0070C0"/>
                </a:solidFill>
              </a:rPr>
              <a:t>,</a:t>
            </a:r>
            <a:endParaRPr lang="en-US" baseline="30000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outside air temperature be 80F = 300K,</a:t>
            </a:r>
          </a:p>
          <a:p>
            <a:r>
              <a:rPr lang="en-US" dirty="0">
                <a:solidFill>
                  <a:srgbClr val="0070C0"/>
                </a:solidFill>
              </a:rPr>
              <a:t>your temperature to be 98F = 310K.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6666EC-9813-4C66-8CB1-F1777C73AF29}"/>
              </a:ext>
            </a:extLst>
          </p:cNvPr>
          <p:cNvSpPr txBox="1"/>
          <p:nvPr/>
        </p:nvSpPr>
        <p:spPr>
          <a:xfrm>
            <a:off x="4787348" y="3713738"/>
            <a:ext cx="2566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Again, we use the 1</a:t>
            </a:r>
            <a:r>
              <a:rPr lang="en-US" baseline="30000" dirty="0"/>
              <a:t>st</a:t>
            </a:r>
            <a:r>
              <a:rPr lang="en-US" dirty="0"/>
              <a:t> law: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7BC27BCF-0CB0-44F3-9E84-75380C3D5F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6990269"/>
              </p:ext>
            </p:extLst>
          </p:nvPr>
        </p:nvGraphicFramePr>
        <p:xfrm>
          <a:off x="328614" y="4405671"/>
          <a:ext cx="1545546" cy="34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079280" imgH="241200" progId="Equation.DSMT4">
                  <p:embed/>
                </p:oleObj>
              </mc:Choice>
              <mc:Fallback>
                <p:oleObj name="Equation" r:id="rId7" imgW="1079280" imgH="2412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FD78BB28-E7B5-4A57-BF70-AB0A5DA3AF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8614" y="4405671"/>
                        <a:ext cx="1545546" cy="345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CF33B55B-72FE-4B85-857D-CE25842DC6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7370720"/>
              </p:ext>
            </p:extLst>
          </p:nvPr>
        </p:nvGraphicFramePr>
        <p:xfrm>
          <a:off x="257177" y="5938786"/>
          <a:ext cx="10385426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7251480" imgH="457200" progId="Equation.DSMT4">
                  <p:embed/>
                </p:oleObj>
              </mc:Choice>
              <mc:Fallback>
                <p:oleObj name="Equation" r:id="rId9" imgW="7251480" imgH="4572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AA7F169E-E422-4F70-93B0-8B9428F86B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57177" y="5938786"/>
                        <a:ext cx="10385426" cy="655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77B4BE9D-F6C0-4CAB-9FA0-6B0E094476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7855630"/>
              </p:ext>
            </p:extLst>
          </p:nvPr>
        </p:nvGraphicFramePr>
        <p:xfrm>
          <a:off x="328614" y="4858830"/>
          <a:ext cx="4346575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3035160" imgH="241200" progId="Equation.DSMT4">
                  <p:embed/>
                </p:oleObj>
              </mc:Choice>
              <mc:Fallback>
                <p:oleObj name="Equation" r:id="rId11" imgW="3035160" imgH="2412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CF33B55B-72FE-4B85-857D-CE25842DC6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28614" y="4858830"/>
                        <a:ext cx="4346575" cy="346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755A8697-48DC-4E59-ADE3-2B8AC13C81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2143485"/>
              </p:ext>
            </p:extLst>
          </p:nvPr>
        </p:nvGraphicFramePr>
        <p:xfrm>
          <a:off x="341313" y="5256213"/>
          <a:ext cx="5727700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4000320" imgH="393480" progId="Equation.DSMT4">
                  <p:embed/>
                </p:oleObj>
              </mc:Choice>
              <mc:Fallback>
                <p:oleObj name="Equation" r:id="rId13" imgW="4000320" imgH="39348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CF33B55B-72FE-4B85-857D-CE25842DC6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41313" y="5256213"/>
                        <a:ext cx="5727700" cy="565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29512BE8-99B3-4B6F-9002-E4B5E8F95C06}"/>
                  </a:ext>
                </a:extLst>
              </p14:cNvPr>
              <p14:cNvContentPartPr/>
              <p14:nvPr/>
            </p14:nvContentPartPr>
            <p14:xfrm>
              <a:off x="5466522" y="4506622"/>
              <a:ext cx="5416998" cy="1735011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29512BE8-99B3-4B6F-9002-E4B5E8F95C06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457882" y="4497983"/>
                <a:ext cx="5434638" cy="1752649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AB3A3904-E4AD-4AD9-B615-6E5068D921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5300806"/>
              </p:ext>
            </p:extLst>
          </p:nvPr>
        </p:nvGraphicFramePr>
        <p:xfrm>
          <a:off x="7457868" y="4250589"/>
          <a:ext cx="4310062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3009600" imgH="457200" progId="Equation.DSMT4">
                  <p:embed/>
                </p:oleObj>
              </mc:Choice>
              <mc:Fallback>
                <p:oleObj name="Equation" r:id="rId17" imgW="3009600" imgH="4572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CF33B55B-72FE-4B85-857D-CE25842DC6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457868" y="4250589"/>
                        <a:ext cx="4310062" cy="655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3BB2A337-7449-4D33-9F73-EC36213520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2637779"/>
              </p:ext>
            </p:extLst>
          </p:nvPr>
        </p:nvGraphicFramePr>
        <p:xfrm>
          <a:off x="10131217" y="5040599"/>
          <a:ext cx="1636713" cy="32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143000" imgH="228600" progId="Equation.DSMT4">
                  <p:embed/>
                </p:oleObj>
              </mc:Choice>
              <mc:Fallback>
                <p:oleObj name="Equation" r:id="rId19" imgW="1143000" imgH="22860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AB3A3904-E4AD-4AD9-B615-6E5068D921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0131217" y="5040599"/>
                        <a:ext cx="1636713" cy="328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5630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</TotalTime>
  <Words>500</Words>
  <Application>Microsoft Office PowerPoint</Application>
  <PresentationFormat>Widescreen</PresentationFormat>
  <Paragraphs>49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Equation</vt:lpstr>
      <vt:lpstr>MathType 7.0 Equation</vt:lpstr>
      <vt:lpstr>F.9 Metabolic Engines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F.9 Metabolic Engines</dc:title>
  <dc:creator>Andrew Douglas</dc:creator>
  <cp:lastModifiedBy>Andrew Douglas</cp:lastModifiedBy>
  <cp:revision>41</cp:revision>
  <dcterms:created xsi:type="dcterms:W3CDTF">2018-06-08T07:41:48Z</dcterms:created>
  <dcterms:modified xsi:type="dcterms:W3CDTF">2026-01-09T04:39:13Z</dcterms:modified>
</cp:coreProperties>
</file>